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slideLayout" Target="../slideLayouts/slideLayout10.xml"/><Relationship Id="rId2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E-Commerce Sales Dashboard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business performance, customer behavior, and operational efficiency through data-driven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732121"/>
            <a:ext cx="2149435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8206" y="1849041"/>
            <a:ext cx="173236" cy="17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8001" y="1797010"/>
            <a:ext cx="1629847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STACK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8309" y="222575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&amp; Skills Used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263384"/>
            <a:ext cx="1783675" cy="1783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309" y="53178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Microsoft Excel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8309" y="580394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Primary analysis platform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442" y="3263384"/>
            <a:ext cx="1783675" cy="17836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04442" y="53178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104442" y="580394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Charts and KPI reporting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574" y="3263384"/>
            <a:ext cx="1783675" cy="17836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0574" y="53178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0574" y="5803940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Cleaning and formatting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6707" y="3263384"/>
            <a:ext cx="1783675" cy="17836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96707" y="53178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Features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0796707" y="5803940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Slicers and conditional formatting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387197"/>
            <a:ext cx="2218849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888206" y="1452086"/>
            <a:ext cx="195905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EXECUTIVE SUMMARY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880830"/>
            <a:ext cx="70027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58309" y="302668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2,400</a:t>
            </a:r>
            <a:endParaRPr lang="en-US" sz="5600" dirty="0"/>
          </a:p>
        </p:txBody>
      </p:sp>
      <p:sp>
        <p:nvSpPr>
          <p:cNvPr id="6" name="Text 4"/>
          <p:cNvSpPr/>
          <p:nvPr/>
        </p:nvSpPr>
        <p:spPr>
          <a:xfrm>
            <a:off x="1428274" y="4012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19819" y="302668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11,997</a:t>
            </a:r>
            <a:endParaRPr lang="en-US" sz="5600" dirty="0"/>
          </a:p>
        </p:txBody>
      </p:sp>
      <p:sp>
        <p:nvSpPr>
          <p:cNvPr id="8" name="Text 6"/>
          <p:cNvSpPr/>
          <p:nvPr/>
        </p:nvSpPr>
        <p:spPr>
          <a:xfrm>
            <a:off x="5889784" y="4012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Quantity Sold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81329" y="302668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$649K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10351294" y="4012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2989064" y="491001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4.0</a:t>
            </a:r>
            <a:endParaRPr lang="en-US" sz="5600" dirty="0"/>
          </a:p>
        </p:txBody>
      </p:sp>
      <p:sp>
        <p:nvSpPr>
          <p:cNvPr id="12" name="Text 10"/>
          <p:cNvSpPr/>
          <p:nvPr/>
        </p:nvSpPr>
        <p:spPr>
          <a:xfrm>
            <a:off x="3659029" y="5895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0574" y="4910018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2.3</a:t>
            </a:r>
            <a:endParaRPr lang="en-US" sz="5600" dirty="0"/>
          </a:p>
        </p:txBody>
      </p:sp>
      <p:sp>
        <p:nvSpPr>
          <p:cNvPr id="14" name="Text 12"/>
          <p:cNvSpPr/>
          <p:nvPr/>
        </p:nvSpPr>
        <p:spPr>
          <a:xfrm>
            <a:off x="8120539" y="5895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Delivery Days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8309" y="64955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metrics provide a comprehensive snapshot of business health and customer satisfaction across all channels.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104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Sales Trends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948107"/>
            <a:ext cx="2398038" cy="3371017"/>
          </a:xfrm>
          <a:prstGeom prst="roundRect">
            <a:avLst>
              <a:gd name="adj" fmla="val 135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172301"/>
            <a:ext cx="19496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Peak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4014668"/>
            <a:ext cx="19496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peaked during weeks 6–10, showing strong seasonal demand patterns.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372922" y="2948107"/>
            <a:ext cx="2398038" cy="3371017"/>
          </a:xfrm>
          <a:prstGeom prst="roundRect">
            <a:avLst>
              <a:gd name="adj" fmla="val 135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597116" y="3172301"/>
            <a:ext cx="19496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Strong Correlation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597116" y="4014668"/>
            <a:ext cx="194964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and quantity demonstrate positive correlation across all periods.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987534" y="2948107"/>
            <a:ext cx="2398038" cy="3371017"/>
          </a:xfrm>
          <a:prstGeom prst="roundRect">
            <a:avLst>
              <a:gd name="adj" fmla="val 135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11729" y="3172301"/>
            <a:ext cx="19496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Marketing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11729" y="4014668"/>
            <a:ext cx="19496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Campaigns during peak weeks likely influenced growth trajectory.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583406"/>
            <a:ext cx="6252091" cy="6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Buying Behavior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0208" y="1765749"/>
            <a:ext cx="260906" cy="11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800" b="1" dirty="0">
                <a:solidFill>
                  <a:srgbClr val="38465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2.4k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710208" y="1876963"/>
            <a:ext cx="1109532" cy="10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50"/>
              </a:lnSpc>
              <a:buNone/>
            </a:pPr>
            <a:r>
              <a:rPr lang="en-US" sz="600" dirty="0">
                <a:solidFill>
                  <a:srgbClr val="38465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Total Number of Customers</a:t>
            </a:r>
            <a:endParaRPr lang="en-US" sz="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208" y="2062030"/>
            <a:ext cx="6355080" cy="32490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91417" y="4465045"/>
            <a:ext cx="205671" cy="150933"/>
          </a:xfrm>
          <a:prstGeom prst="rect">
            <a:avLst/>
          </a:prstGeom>
          <a:noFill/>
          <a:ln/>
        </p:spPr>
        <p:txBody>
          <a:bodyPr wrap="square" lIns="30480" tIns="30480" rIns="30480" bIns="30480" rtlCol="0" anchor="t"/>
          <a:lstStyle/>
          <a:p>
            <a:pPr algn="l" indent="0" marL="0">
              <a:lnSpc>
                <a:spcPts val="6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320</a:t>
            </a:r>
            <a:endParaRPr lang="en-US" sz="650" dirty="0"/>
          </a:p>
        </p:txBody>
      </p:sp>
      <p:sp>
        <p:nvSpPr>
          <p:cNvPr id="7" name="Text 4"/>
          <p:cNvSpPr/>
          <p:nvPr/>
        </p:nvSpPr>
        <p:spPr>
          <a:xfrm>
            <a:off x="3070897" y="2501424"/>
            <a:ext cx="261402" cy="150933"/>
          </a:xfrm>
          <a:prstGeom prst="rect">
            <a:avLst/>
          </a:prstGeom>
          <a:noFill/>
          <a:ln/>
        </p:spPr>
        <p:txBody>
          <a:bodyPr wrap="square" lIns="30480" tIns="30480" rIns="30480" bIns="30480" rtlCol="0" anchor="t"/>
          <a:lstStyle/>
          <a:p>
            <a:pPr algn="l" indent="0" marL="0">
              <a:lnSpc>
                <a:spcPts val="6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1.45k</a:t>
            </a:r>
            <a:endParaRPr lang="en-US" sz="650" dirty="0"/>
          </a:p>
        </p:txBody>
      </p:sp>
      <p:sp>
        <p:nvSpPr>
          <p:cNvPr id="8" name="Text 5"/>
          <p:cNvSpPr/>
          <p:nvPr/>
        </p:nvSpPr>
        <p:spPr>
          <a:xfrm>
            <a:off x="4598164" y="4187010"/>
            <a:ext cx="221559" cy="150933"/>
          </a:xfrm>
          <a:prstGeom prst="rect">
            <a:avLst/>
          </a:prstGeom>
          <a:noFill/>
          <a:ln/>
        </p:spPr>
        <p:txBody>
          <a:bodyPr wrap="square" lIns="30480" tIns="30480" rIns="30480" bIns="30480" rtlCol="0" anchor="t"/>
          <a:lstStyle/>
          <a:p>
            <a:pPr algn="l" indent="0" marL="0">
              <a:lnSpc>
                <a:spcPts val="650"/>
              </a:lnSpc>
              <a:buNone/>
            </a:pPr>
            <a:r>
              <a:rPr lang="en-US" sz="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480</a:t>
            </a:r>
            <a:endParaRPr lang="en-US" sz="650" dirty="0"/>
          </a:p>
        </p:txBody>
      </p:sp>
      <p:sp>
        <p:nvSpPr>
          <p:cNvPr id="9" name="Text 6"/>
          <p:cNvSpPr/>
          <p:nvPr/>
        </p:nvSpPr>
        <p:spPr>
          <a:xfrm>
            <a:off x="6122018" y="4760456"/>
            <a:ext cx="188542" cy="150933"/>
          </a:xfrm>
          <a:prstGeom prst="rect">
            <a:avLst/>
          </a:prstGeom>
          <a:noFill/>
          <a:ln/>
        </p:spPr>
        <p:txBody>
          <a:bodyPr wrap="square" lIns="30480" tIns="30480" rIns="30480" bIns="30480" rtlCol="0" anchor="t"/>
          <a:lstStyle/>
          <a:p>
            <a:pPr algn="l" indent="0" marL="0">
              <a:lnSpc>
                <a:spcPts val="650"/>
              </a:lnSpc>
              <a:buNone/>
            </a:pPr>
            <a:r>
              <a:rPr lang="en-US" sz="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150</a:t>
            </a:r>
            <a:endParaRPr lang="en-US" sz="650" dirty="0"/>
          </a:p>
        </p:txBody>
      </p:sp>
      <p:sp>
        <p:nvSpPr>
          <p:cNvPr id="10" name="Shape 7"/>
          <p:cNvSpPr/>
          <p:nvPr/>
        </p:nvSpPr>
        <p:spPr>
          <a:xfrm>
            <a:off x="7424261" y="1536025"/>
            <a:ext cx="6649641" cy="6110049"/>
          </a:xfrm>
          <a:prstGeom prst="roundRect">
            <a:avLst>
              <a:gd name="adj" fmla="val 7972"/>
            </a:avLst>
          </a:prstGeom>
          <a:solidFill>
            <a:srgbClr val="75BAE6"/>
          </a:solidFill>
          <a:ln/>
        </p:spPr>
      </p:sp>
      <p:sp>
        <p:nvSpPr>
          <p:cNvPr id="11" name="Text 8"/>
          <p:cNvSpPr/>
          <p:nvPr/>
        </p:nvSpPr>
        <p:spPr>
          <a:xfrm>
            <a:off x="7627144" y="1726049"/>
            <a:ext cx="26702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627144" y="2249805"/>
            <a:ext cx="6243876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customers purchase 2–3 items per order. Fewer buy 6+ items.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627144" y="3049667"/>
            <a:ext cx="6243876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Opportunity: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Increase Average Order Value through strategic bundle promotions and cross-selling.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4286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Channel Preference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21142" y="3596997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48%</a:t>
            </a:r>
            <a:endParaRPr lang="en-US" sz="4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2242899"/>
            <a:ext cx="3249930" cy="32499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8274" y="57634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24959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usage channel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982653" y="3596997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35%</a:t>
            </a:r>
            <a:endParaRPr lang="en-US" sz="4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235" y="2242899"/>
            <a:ext cx="3249930" cy="32499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89784" y="57634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Website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9819" y="624959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desktop presence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0444163" y="3596997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17%</a:t>
            </a:r>
            <a:endParaRPr lang="en-US" sz="42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745" y="2242899"/>
            <a:ext cx="3249930" cy="32499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51294" y="57634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Target.com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81329" y="624959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 platform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68400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Mobile-first strategy proves effective. Continued investment in app experience is justified by user preference.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755094"/>
            <a:ext cx="2032873" cy="422315"/>
          </a:xfrm>
          <a:prstGeom prst="roundRect">
            <a:avLst>
              <a:gd name="adj" fmla="val 61564"/>
            </a:avLst>
          </a:prstGeom>
          <a:noFill/>
          <a:ln w="7620">
            <a:solidFill>
              <a:srgbClr val="75BAE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826" y="879634"/>
            <a:ext cx="173236" cy="173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5621" y="827603"/>
            <a:ext cx="149804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8309" y="1263968"/>
            <a:ext cx="73699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Popularity by Gender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58309" y="2545318"/>
            <a:ext cx="3037999" cy="2234446"/>
          </a:xfrm>
          <a:prstGeom prst="roundRect">
            <a:avLst>
              <a:gd name="adj" fmla="val 145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4" y="2769513"/>
            <a:ext cx="649962" cy="649962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1217" y="2948226"/>
            <a:ext cx="292418" cy="2924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82504" y="3636050"/>
            <a:ext cx="25896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82504" y="4208859"/>
            <a:ext cx="258960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52% of purchases</a:t>
            </a:r>
            <a:endParaRPr lang="en-US" sz="1700" dirty="0"/>
          </a:p>
        </p:txBody>
      </p:sp>
      <p:sp>
        <p:nvSpPr>
          <p:cNvPr id="11" name="Shape 6"/>
          <p:cNvSpPr/>
          <p:nvPr/>
        </p:nvSpPr>
        <p:spPr>
          <a:xfrm>
            <a:off x="4012883" y="2545318"/>
            <a:ext cx="3037999" cy="2234446"/>
          </a:xfrm>
          <a:prstGeom prst="roundRect">
            <a:avLst>
              <a:gd name="adj" fmla="val 145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77" y="2769513"/>
            <a:ext cx="649962" cy="649962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5790" y="2948226"/>
            <a:ext cx="292418" cy="2924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237077" y="3636050"/>
            <a:ext cx="25896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237077" y="4208859"/>
            <a:ext cx="258960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39% of purchases</a:t>
            </a:r>
            <a:endParaRPr lang="en-US" sz="1700" dirty="0"/>
          </a:p>
        </p:txBody>
      </p:sp>
      <p:sp>
        <p:nvSpPr>
          <p:cNvPr id="16" name="Shape 9"/>
          <p:cNvSpPr/>
          <p:nvPr/>
        </p:nvSpPr>
        <p:spPr>
          <a:xfrm>
            <a:off x="758309" y="4996339"/>
            <a:ext cx="6292572" cy="2234446"/>
          </a:xfrm>
          <a:prstGeom prst="roundRect">
            <a:avLst>
              <a:gd name="adj" fmla="val 145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504" y="5220533"/>
            <a:ext cx="649962" cy="649962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1217" y="5399246"/>
            <a:ext cx="292418" cy="29241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82504" y="60870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Products</a:t>
            </a:r>
            <a:endParaRPr lang="en-US" sz="2200" dirty="0"/>
          </a:p>
        </p:txBody>
      </p:sp>
      <p:sp>
        <p:nvSpPr>
          <p:cNvPr id="20" name="Text 11"/>
          <p:cNvSpPr/>
          <p:nvPr/>
        </p:nvSpPr>
        <p:spPr>
          <a:xfrm>
            <a:off x="982504" y="6659880"/>
            <a:ext cx="58441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T-Shirts and Jeans lead sales</a:t>
            </a:r>
            <a:endParaRPr lang="en-US" sz="1700" dirty="0"/>
          </a:p>
        </p:txBody>
      </p:sp>
      <p:sp>
        <p:nvSpPr>
          <p:cNvPr id="21" name="Text 12"/>
          <p:cNvSpPr/>
          <p:nvPr/>
        </p:nvSpPr>
        <p:spPr>
          <a:xfrm>
            <a:off x="7587139" y="25181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22" name="Text 13"/>
          <p:cNvSpPr/>
          <p:nvPr/>
        </p:nvSpPr>
        <p:spPr>
          <a:xfrm>
            <a:off x="7587139" y="309098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 segment drives majority revenue. Targeted campaigns could significantly increase profitability.</a:t>
            </a:r>
            <a:endParaRPr lang="en-US" sz="1700" dirty="0"/>
          </a:p>
        </p:txBody>
      </p:sp>
      <p:sp>
        <p:nvSpPr>
          <p:cNvPr id="23" name="Text 14"/>
          <p:cNvSpPr/>
          <p:nvPr/>
        </p:nvSpPr>
        <p:spPr>
          <a:xfrm>
            <a:off x="7587139" y="397930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personalized recommendations and gender-specific promotions to maximize conversion rates.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14036"/>
            <a:ext cx="599896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Geographic Distribution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51666"/>
            <a:ext cx="7627382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29" y="2851666"/>
            <a:ext cx="121920" cy="16736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6804" y="30987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California Dominance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96804" y="3584853"/>
            <a:ext cx="704183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order volume across all states, representing our strongest market presence.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8309" y="4741902"/>
            <a:ext cx="7627382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4741902"/>
            <a:ext cx="121920" cy="16736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6804" y="49889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Regional Optimization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6804" y="5475089"/>
            <a:ext cx="704183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Underperforming states present growth opportunities through targeted regional marketing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05903"/>
            <a:ext cx="84889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Performance Excellence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03208"/>
            <a:ext cx="8338899" cy="36605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72884" y="5398886"/>
            <a:ext cx="1461741" cy="237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Order Placed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2172884" y="5700947"/>
            <a:ext cx="1461741" cy="361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purchase and payment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277003" y="5342665"/>
            <a:ext cx="1461741" cy="237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Delivered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277003" y="5644727"/>
            <a:ext cx="1461741" cy="361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Arrives within 1–3 days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236991" y="3187074"/>
            <a:ext cx="1461741" cy="237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Processing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4236991" y="3489135"/>
            <a:ext cx="1461741" cy="361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Same-day handling (Day 1)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9633466" y="27601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Fast &amp; Reliable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33466" y="3332917"/>
            <a:ext cx="424612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orders delivered within 1–3 days, with an average of 2.3 days.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633466" y="4221242"/>
            <a:ext cx="424612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logistics system directly contributes to our strong 4.0 customer satisfaction rating.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633466" y="5456277"/>
            <a:ext cx="4246126" cy="119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Same-day processing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Reliable carrier partnerships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31" y="801410"/>
            <a:ext cx="4707731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Satisfaction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31" y="1611273"/>
            <a:ext cx="301704" cy="26824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3" y="1611273"/>
            <a:ext cx="301704" cy="26824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36" y="1611273"/>
            <a:ext cx="301704" cy="268248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089" y="1611273"/>
            <a:ext cx="301704" cy="268248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442" y="1611273"/>
            <a:ext cx="301704" cy="26824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2447211" y="1652230"/>
            <a:ext cx="22359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1750" dirty="0"/>
          </a:p>
        </p:txBody>
      </p:sp>
      <p:sp>
        <p:nvSpPr>
          <p:cNvPr id="10" name="Text 2"/>
          <p:cNvSpPr/>
          <p:nvPr/>
        </p:nvSpPr>
        <p:spPr>
          <a:xfrm>
            <a:off x="626031" y="2027634"/>
            <a:ext cx="235386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Excellent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626031" y="2410420"/>
            <a:ext cx="789193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42% of ratings</a:t>
            </a:r>
            <a:endParaRPr lang="en-US" sz="140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31" y="2967157"/>
            <a:ext cx="301704" cy="268248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83" y="2967157"/>
            <a:ext cx="301704" cy="268248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8736" y="2967157"/>
            <a:ext cx="301704" cy="268248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089" y="2967157"/>
            <a:ext cx="301704" cy="268248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442" y="2967157"/>
            <a:ext cx="301704" cy="268248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2447211" y="3008114"/>
            <a:ext cx="22359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750" dirty="0"/>
          </a:p>
        </p:txBody>
      </p:sp>
      <p:sp>
        <p:nvSpPr>
          <p:cNvPr id="18" name="Text 5"/>
          <p:cNvSpPr/>
          <p:nvPr/>
        </p:nvSpPr>
        <p:spPr>
          <a:xfrm>
            <a:off x="626031" y="3383518"/>
            <a:ext cx="235386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Very Good</a:t>
            </a:r>
            <a:endParaRPr lang="en-US" sz="1850" dirty="0"/>
          </a:p>
        </p:txBody>
      </p:sp>
      <p:sp>
        <p:nvSpPr>
          <p:cNvPr id="19" name="Text 6"/>
          <p:cNvSpPr/>
          <p:nvPr/>
        </p:nvSpPr>
        <p:spPr>
          <a:xfrm>
            <a:off x="626031" y="3766304"/>
            <a:ext cx="789193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38% of ratings</a:t>
            </a:r>
            <a:endParaRPr lang="en-US" sz="1400" dirty="0"/>
          </a:p>
        </p:txBody>
      </p:sp>
      <p:pic>
        <p:nvPicPr>
          <p:cNvPr id="2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031" y="4323040"/>
            <a:ext cx="301704" cy="268248"/>
          </a:xfrm>
          <a:prstGeom prst="rect">
            <a:avLst/>
          </a:prstGeom>
        </p:spPr>
      </p:pic>
      <p:pic>
        <p:nvPicPr>
          <p:cNvPr id="2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383" y="4323040"/>
            <a:ext cx="301704" cy="268248"/>
          </a:xfrm>
          <a:prstGeom prst="rect">
            <a:avLst/>
          </a:prstGeom>
        </p:spPr>
      </p:pic>
      <p:pic>
        <p:nvPicPr>
          <p:cNvPr id="2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8736" y="4323040"/>
            <a:ext cx="301704" cy="268248"/>
          </a:xfrm>
          <a:prstGeom prst="rect">
            <a:avLst/>
          </a:prstGeom>
        </p:spPr>
      </p:pic>
      <p:pic>
        <p:nvPicPr>
          <p:cNvPr id="2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5089" y="4323040"/>
            <a:ext cx="301704" cy="268248"/>
          </a:xfrm>
          <a:prstGeom prst="rect">
            <a:avLst/>
          </a:prstGeom>
        </p:spPr>
      </p:pic>
      <p:pic>
        <p:nvPicPr>
          <p:cNvPr id="2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1442" y="4323040"/>
            <a:ext cx="301704" cy="268248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2447211" y="4363998"/>
            <a:ext cx="22359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750" dirty="0"/>
          </a:p>
        </p:txBody>
      </p:sp>
      <p:sp>
        <p:nvSpPr>
          <p:cNvPr id="26" name="Text 8"/>
          <p:cNvSpPr/>
          <p:nvPr/>
        </p:nvSpPr>
        <p:spPr>
          <a:xfrm>
            <a:off x="626031" y="4739402"/>
            <a:ext cx="235386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Good</a:t>
            </a:r>
            <a:endParaRPr lang="en-US" sz="1850" dirty="0"/>
          </a:p>
        </p:txBody>
      </p:sp>
      <p:sp>
        <p:nvSpPr>
          <p:cNvPr id="27" name="Text 9"/>
          <p:cNvSpPr/>
          <p:nvPr/>
        </p:nvSpPr>
        <p:spPr>
          <a:xfrm>
            <a:off x="626031" y="5122188"/>
            <a:ext cx="789193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15% of ratings</a:t>
            </a:r>
            <a:endParaRPr lang="en-US" sz="1400" dirty="0"/>
          </a:p>
        </p:txBody>
      </p:sp>
      <p:pic>
        <p:nvPicPr>
          <p:cNvPr id="2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031" y="5678924"/>
            <a:ext cx="301704" cy="268248"/>
          </a:xfrm>
          <a:prstGeom prst="rect">
            <a:avLst/>
          </a:prstGeom>
        </p:spPr>
      </p:pic>
      <p:pic>
        <p:nvPicPr>
          <p:cNvPr id="2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383" y="5678924"/>
            <a:ext cx="301704" cy="268248"/>
          </a:xfrm>
          <a:prstGeom prst="rect">
            <a:avLst/>
          </a:prstGeom>
        </p:spPr>
      </p:pic>
      <p:pic>
        <p:nvPicPr>
          <p:cNvPr id="3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18736" y="5678924"/>
            <a:ext cx="301704" cy="268248"/>
          </a:xfrm>
          <a:prstGeom prst="rect">
            <a:avLst/>
          </a:prstGeom>
        </p:spPr>
      </p:pic>
      <p:pic>
        <p:nvPicPr>
          <p:cNvPr id="3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65089" y="5678924"/>
            <a:ext cx="301704" cy="268248"/>
          </a:xfrm>
          <a:prstGeom prst="rect">
            <a:avLst/>
          </a:prstGeom>
        </p:spPr>
      </p:pic>
      <p:pic>
        <p:nvPicPr>
          <p:cNvPr id="3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11442" y="5678924"/>
            <a:ext cx="301704" cy="268248"/>
          </a:xfrm>
          <a:prstGeom prst="rect">
            <a:avLst/>
          </a:prstGeom>
        </p:spPr>
      </p:pic>
      <p:sp>
        <p:nvSpPr>
          <p:cNvPr id="33" name="Text 10"/>
          <p:cNvSpPr/>
          <p:nvPr/>
        </p:nvSpPr>
        <p:spPr>
          <a:xfrm>
            <a:off x="2447211" y="5719882"/>
            <a:ext cx="22359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750" dirty="0"/>
          </a:p>
        </p:txBody>
      </p:sp>
      <p:sp>
        <p:nvSpPr>
          <p:cNvPr id="34" name="Text 11"/>
          <p:cNvSpPr/>
          <p:nvPr/>
        </p:nvSpPr>
        <p:spPr>
          <a:xfrm>
            <a:off x="626031" y="6095286"/>
            <a:ext cx="235386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Fair</a:t>
            </a:r>
            <a:endParaRPr lang="en-US" sz="1850" dirty="0"/>
          </a:p>
        </p:txBody>
      </p:sp>
      <p:sp>
        <p:nvSpPr>
          <p:cNvPr id="35" name="Text 12"/>
          <p:cNvSpPr/>
          <p:nvPr/>
        </p:nvSpPr>
        <p:spPr>
          <a:xfrm>
            <a:off x="626031" y="6478072"/>
            <a:ext cx="789193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5% of ratings</a:t>
            </a:r>
            <a:endParaRPr lang="en-US" sz="1400" dirty="0"/>
          </a:p>
        </p:txBody>
      </p:sp>
      <p:sp>
        <p:nvSpPr>
          <p:cNvPr id="36" name="Text 13"/>
          <p:cNvSpPr/>
          <p:nvPr/>
        </p:nvSpPr>
        <p:spPr>
          <a:xfrm>
            <a:off x="626031" y="6905506"/>
            <a:ext cx="7891939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satisfaction ratings correlate directly with fast shipping times and quality service delivery.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2026-02-13T23:52:06Z</dcterms:created>
  <dcterms:modified xsi:type="dcterms:W3CDTF">2026-02-13T23:52:06Z</dcterms:modified>
</cp:coreProperties>
</file>